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0" r:id="rId3"/>
    <p:sldId id="259" r:id="rId4"/>
    <p:sldId id="268" r:id="rId5"/>
    <p:sldId id="280" r:id="rId6"/>
    <p:sldId id="269" r:id="rId7"/>
    <p:sldId id="260" r:id="rId8"/>
    <p:sldId id="277" r:id="rId9"/>
    <p:sldId id="276" r:id="rId10"/>
    <p:sldId id="274" r:id="rId11"/>
    <p:sldId id="272" r:id="rId12"/>
    <p:sldId id="270" r:id="rId13"/>
    <p:sldId id="271" r:id="rId14"/>
    <p:sldId id="293" r:id="rId15"/>
    <p:sldId id="283" r:id="rId16"/>
    <p:sldId id="284" r:id="rId17"/>
    <p:sldId id="297" r:id="rId18"/>
    <p:sldId id="298" r:id="rId19"/>
    <p:sldId id="279" r:id="rId20"/>
    <p:sldId id="258" r:id="rId21"/>
    <p:sldId id="278" r:id="rId22"/>
    <p:sldId id="28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58" d="100"/>
          <a:sy n="58" d="100"/>
        </p:scale>
        <p:origin x="152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20DB4-BF0F-4EBD-95E2-A2DE2F42C563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071D4-7B18-4B16-A3D4-7211454D67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632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805DD-11CD-4509-A4E8-72FC3FA60DD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5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F179-6081-4C0C-84FA-723446EA8AB4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A7B41-B144-46CE-94D1-BB20ACA03D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vyhl&#225;&#353;ka%2027%20vzd&#283;l&#225;v&#225;n&#237;%20&#382;&#225;k&#367;%20se%20SVP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z&#225;znam%20hospitace%2013_14.doc" TargetMode="External"/><Relationship Id="rId7" Type="http://schemas.openxmlformats.org/officeDocument/2006/relationships/hyperlink" Target="P&#345;&#237;ru&#269;ka%20Jak%20se%20u&#269;it%202.st.doc" TargetMode="External"/><Relationship Id="rId2" Type="http://schemas.openxmlformats.org/officeDocument/2006/relationships/hyperlink" Target="standard%20z&#353;%20m&#353;%20regionu%20kv%2016_17_final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rojekt%2008%20tak%20trochu%20jin&#253;%20&#382;ivot.doc" TargetMode="External"/><Relationship Id="rId5" Type="http://schemas.openxmlformats.org/officeDocument/2006/relationships/hyperlink" Target="zn&#225;mka%20&#382;k%2016_17%20final.doc" TargetMode="External"/><Relationship Id="rId4" Type="http://schemas.openxmlformats.org/officeDocument/2006/relationships/hyperlink" Target="&#269;tvrtletn&#237;%20ocen&#283;n&#237;%20u&#269;itel&#367;%2014_15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zpr&#225;va%20&#382;&#225;ci%205B%2016.docx" TargetMode="External"/><Relationship Id="rId2" Type="http://schemas.openxmlformats.org/officeDocument/2006/relationships/hyperlink" Target="profil%20na%201%20str&#225;nku%20na&#353;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7%20r%20skupiny%20porovn&#225;v&#225;n&#237;%20zlomk&#367;,%20sm&#237;&#353;en&#225;%20&#269;&#237;sla,%20p&#345;evr&#225;cen&#253;%20zlomek.doc" TargetMode="External"/><Relationship Id="rId5" Type="http://schemas.openxmlformats.org/officeDocument/2006/relationships/hyperlink" Target="hra%20s%20desetinn&#253;mi%20&#269;&#237;sly.doc" TargetMode="External"/><Relationship Id="rId4" Type="http://schemas.openxmlformats.org/officeDocument/2006/relationships/hyperlink" Target="hra%20zlomky%20moje.doc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ivp%20p&#345;&#237;loha%20p&#345;edm&#283;ty.docx" TargetMode="External"/><Relationship Id="rId3" Type="http://schemas.openxmlformats.org/officeDocument/2006/relationships/hyperlink" Target="ZLOMEK%20N&#193;S%20NEZLOM&#205;.doc" TargetMode="External"/><Relationship Id="rId7" Type="http://schemas.openxmlformats.org/officeDocument/2006/relationships/hyperlink" Target="hodnocen&#237;_Mal&#233;_maturity_16_17.doc" TargetMode="External"/><Relationship Id="rId2" Type="http://schemas.openxmlformats.org/officeDocument/2006/relationships/hyperlink" Target="znaky%20d&#283;litelnosti%206.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382;&#225;kova%20o&#269;ek&#225;v&#225;n&#237;%20v%20p&#345;edm&#283;tu.doc" TargetMode="External"/><Relationship Id="rId5" Type="http://schemas.openxmlformats.org/officeDocument/2006/relationships/hyperlink" Target="+%20-%20des.&#269;&#237;sel.doc" TargetMode="External"/><Relationship Id="rId4" Type="http://schemas.openxmlformats.org/officeDocument/2006/relationships/hyperlink" Target="hra%20s%20desetinn&#253;mi%20&#269;&#237;sly.doc" TargetMode="External"/><Relationship Id="rId9" Type="http://schemas.openxmlformats.org/officeDocument/2006/relationships/hyperlink" Target="&#269;tvrtletn&#237;%20sebehodnocen&#237;%20&#382;&#225;k&#367;%2014_15.doc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vyhl&#225;&#353;ka%2027%20vzd&#283;l&#225;v&#225;n&#237;%20&#382;&#225;k&#367;%20se%20SVP.pdf" TargetMode="External"/><Relationship Id="rId2" Type="http://schemas.openxmlformats.org/officeDocument/2006/relationships/hyperlink" Target="Novela_&#352;Z%20z&#225;&#345;&#237;%202016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RVP%20ZV_2016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1OboN-gqP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siv.cz/" TargetMode="External"/><Relationship Id="rId3" Type="http://schemas.openxmlformats.org/officeDocument/2006/relationships/hyperlink" Target="http://www.nuv.cz/t/in" TargetMode="External"/><Relationship Id="rId7" Type="http://schemas.openxmlformats.org/officeDocument/2006/relationships/hyperlink" Target="http://www.eduin.cz/category/beduin/" TargetMode="External"/><Relationship Id="rId2" Type="http://schemas.openxmlformats.org/officeDocument/2006/relationships/hyperlink" Target="http://www.msmt.cz/o-webu-msmt/spolecne-vzdelavan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dv.cz/cs/" TargetMode="External"/><Relationship Id="rId5" Type="http://schemas.openxmlformats.org/officeDocument/2006/relationships/hyperlink" Target="http://digifolio.rvp.cz/view/view.php?id=6433" TargetMode="External"/><Relationship Id="rId4" Type="http://schemas.openxmlformats.org/officeDocument/2006/relationships/hyperlink" Target="http://digifolio.rvp.cz/view/view.php?id=10503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plnapohody.cz/" TargetMode="External"/><Relationship Id="rId2" Type="http://schemas.openxmlformats.org/officeDocument/2006/relationships/hyperlink" Target="mailto:jitka.topicova@skola-kvvenkov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553543"/>
          </a:xfrm>
        </p:spPr>
        <p:txBody>
          <a:bodyPr>
            <a:normAutofit/>
          </a:bodyPr>
          <a:lstStyle/>
          <a:p>
            <a:r>
              <a:rPr lang="cs-CZ" sz="4000" b="1" dirty="0"/>
              <a:t>Formy individuálních vzdělávacích strategií pro žáky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50405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Jitka Topičová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Podpůrná opatření (PO)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jsou nezbytné úpravy ve vzdělávání a školských službách odpovídající zdravotnímu stavu, kulturnímu prostředí nebo jiným životním podmínkám dítě, žáka nebo studenta</a:t>
            </a:r>
          </a:p>
          <a:p>
            <a:pPr lvl="1"/>
            <a:r>
              <a:rPr lang="cs-CZ" sz="2000" dirty="0"/>
              <a:t>právo na bezplatné poskytování PO školou a školským zařízením </a:t>
            </a:r>
          </a:p>
          <a:p>
            <a:pPr lvl="1"/>
            <a:r>
              <a:rPr lang="cs-CZ" sz="2000" dirty="0"/>
              <a:t>vyrovnání podmínek u přijímacího řízení na SŠ </a:t>
            </a:r>
          </a:p>
          <a:p>
            <a:pPr lvl="1"/>
            <a:r>
              <a:rPr lang="cs-CZ" sz="2000" dirty="0"/>
              <a:t>úpravy podmínek při ukončování vzdělávání</a:t>
            </a:r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000" dirty="0"/>
              <a:t>člení se do 5 stupňů (organizační a finanční náročnost)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přehled PO – příloha č. 1 vyhlášky č. 27/2016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Podpůrná opatření (PO) 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u="sng" dirty="0"/>
              <a:t>1. stupně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97265"/>
          </a:xfrm>
        </p:spPr>
        <p:txBody>
          <a:bodyPr>
            <a:normAutofit/>
          </a:bodyPr>
          <a:lstStyle/>
          <a:p>
            <a:r>
              <a:rPr lang="cs-CZ" sz="2000" dirty="0"/>
              <a:t>normovaná finanční náročnost – </a:t>
            </a:r>
            <a:r>
              <a:rPr lang="cs-CZ" sz="2000" b="1" dirty="0"/>
              <a:t>není</a:t>
            </a:r>
            <a:r>
              <a:rPr lang="cs-CZ" sz="2000" dirty="0"/>
              <a:t> </a:t>
            </a:r>
          </a:p>
          <a:p>
            <a:r>
              <a:rPr lang="cs-CZ" sz="2000" b="1" dirty="0"/>
              <a:t>bez</a:t>
            </a:r>
            <a:r>
              <a:rPr lang="cs-CZ" sz="2000" dirty="0"/>
              <a:t> doporučení ŠPZ </a:t>
            </a:r>
          </a:p>
          <a:p>
            <a:r>
              <a:rPr lang="cs-CZ" sz="2000" dirty="0"/>
              <a:t>minimální úprava metod, organizace a hodnocení vzdělávání </a:t>
            </a:r>
          </a:p>
          <a:p>
            <a:r>
              <a:rPr lang="cs-CZ" sz="2000" dirty="0"/>
              <a:t>plán pedagogické podpory žáka PLPP </a:t>
            </a:r>
          </a:p>
          <a:p>
            <a:pPr marL="0" indent="0">
              <a:buNone/>
            </a:pPr>
            <a:r>
              <a:rPr lang="cs-CZ" sz="2000" dirty="0"/>
              <a:t>	(vzor – příloha </a:t>
            </a:r>
            <a:r>
              <a:rPr lang="cs-CZ" sz="2000" dirty="0" err="1"/>
              <a:t>vyhl</a:t>
            </a:r>
            <a:r>
              <a:rPr lang="cs-CZ" sz="2000" dirty="0"/>
              <a:t>. 27</a:t>
            </a:r>
            <a:r>
              <a:rPr lang="cs-CZ" dirty="0"/>
              <a:t>)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u="sng" dirty="0"/>
              <a:t>2. – 5. stupně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968637"/>
          </a:xfrm>
        </p:spPr>
        <p:txBody>
          <a:bodyPr>
            <a:normAutofit/>
          </a:bodyPr>
          <a:lstStyle/>
          <a:p>
            <a:r>
              <a:rPr lang="cs-CZ" sz="2000" dirty="0"/>
              <a:t>normovaná finanční náročnost – </a:t>
            </a:r>
            <a:r>
              <a:rPr lang="cs-CZ" sz="2000" b="1" dirty="0"/>
              <a:t>je</a:t>
            </a:r>
            <a:r>
              <a:rPr lang="cs-CZ" sz="2000" dirty="0"/>
              <a:t> </a:t>
            </a:r>
          </a:p>
          <a:p>
            <a:r>
              <a:rPr lang="cs-CZ" sz="2000" dirty="0"/>
              <a:t>na základě doporučení ŠPZ </a:t>
            </a:r>
          </a:p>
          <a:p>
            <a:r>
              <a:rPr lang="cs-CZ" sz="2000" dirty="0"/>
              <a:t>informovaný souhlas</a:t>
            </a:r>
          </a:p>
          <a:p>
            <a:r>
              <a:rPr lang="cs-CZ" sz="2000" dirty="0"/>
              <a:t>individuální vzdělávací plán žáka se SVP IVP</a:t>
            </a:r>
          </a:p>
          <a:p>
            <a:pPr marL="0" indent="0">
              <a:buNone/>
            </a:pPr>
            <a:r>
              <a:rPr lang="cs-CZ" sz="2000" dirty="0"/>
              <a:t>	(vzor – příloha vyhl.27)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Postup školy - PO 1. stupně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r>
              <a:rPr lang="cs-CZ" sz="2000" dirty="0"/>
              <a:t>Lze </a:t>
            </a:r>
            <a:r>
              <a:rPr lang="cs-CZ" sz="2000" b="1" dirty="0"/>
              <a:t>bez</a:t>
            </a:r>
            <a:r>
              <a:rPr lang="cs-CZ" sz="2000" dirty="0"/>
              <a:t> doporučení ŠPZ </a:t>
            </a:r>
          </a:p>
          <a:p>
            <a:r>
              <a:rPr lang="cs-CZ" sz="2000" b="1" dirty="0"/>
              <a:t>Bez</a:t>
            </a:r>
            <a:r>
              <a:rPr lang="cs-CZ" sz="2000" dirty="0"/>
              <a:t> navýšení finančních prostředků</a:t>
            </a:r>
          </a:p>
          <a:p>
            <a:r>
              <a:rPr lang="cs-CZ" sz="2000" dirty="0"/>
              <a:t>Práce 1 pedagoga – individualizace výuky </a:t>
            </a:r>
          </a:p>
          <a:p>
            <a:pPr marL="0" indent="0">
              <a:buNone/>
            </a:pPr>
            <a:r>
              <a:rPr lang="cs-CZ" sz="2000" i="1" dirty="0"/>
              <a:t>	nebo</a:t>
            </a:r>
            <a:r>
              <a:rPr lang="cs-CZ" sz="2000" dirty="0"/>
              <a:t> </a:t>
            </a:r>
          </a:p>
          <a:p>
            <a:r>
              <a:rPr lang="cs-CZ" sz="2000" dirty="0"/>
              <a:t>spolupráce více pedagogů – plán pedagogické podpory žáka (PLPP):  </a:t>
            </a:r>
          </a:p>
          <a:p>
            <a:pPr lvl="1"/>
            <a:r>
              <a:rPr lang="cs-CZ" sz="2000" dirty="0"/>
              <a:t>popis obtíží a SVP žáka</a:t>
            </a:r>
          </a:p>
          <a:p>
            <a:pPr lvl="1"/>
            <a:r>
              <a:rPr lang="cs-CZ" sz="2000" dirty="0"/>
              <a:t>PO 1. stupně (přehled)  </a:t>
            </a:r>
          </a:p>
          <a:p>
            <a:pPr lvl="1"/>
            <a:r>
              <a:rPr lang="cs-CZ" sz="2000" dirty="0"/>
              <a:t>stanovení cílů podpory </a:t>
            </a:r>
          </a:p>
          <a:p>
            <a:pPr lvl="1"/>
            <a:r>
              <a:rPr lang="cs-CZ" sz="2000" dirty="0"/>
              <a:t>stanovení způsobu vyhodnocování naplňování plánu  </a:t>
            </a:r>
          </a:p>
          <a:p>
            <a:r>
              <a:rPr lang="cs-CZ" sz="2000" dirty="0"/>
              <a:t>Průběžná aktualizace PLPP </a:t>
            </a:r>
          </a:p>
          <a:p>
            <a:r>
              <a:rPr lang="cs-CZ" sz="2000" dirty="0"/>
              <a:t>Vyhodnocení PLPP </a:t>
            </a:r>
            <a:r>
              <a:rPr lang="cs-CZ" sz="2000" u="sng" dirty="0"/>
              <a:t>nejpozději</a:t>
            </a:r>
            <a:r>
              <a:rPr lang="cs-CZ" sz="2000" dirty="0"/>
              <a:t> po 3 měsících realizace </a:t>
            </a:r>
          </a:p>
          <a:p>
            <a:r>
              <a:rPr lang="cs-CZ" sz="2000" dirty="0"/>
              <a:t>Seznámit: Ž/S, z. z. D/Ž, všechny U/PP (podpisy) </a:t>
            </a:r>
          </a:p>
          <a:p>
            <a:r>
              <a:rPr lang="cs-CZ" sz="2000" dirty="0"/>
              <a:t>Přetrvání nebo zhoršení situace Ž – doporučit ŠPZ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Postup školy - PO 2. – 5. stupně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u="sng" dirty="0"/>
              <a:t>pouze</a:t>
            </a:r>
            <a:r>
              <a:rPr lang="cs-CZ" sz="2000" dirty="0"/>
              <a:t> s doporučením ŠPZ </a:t>
            </a:r>
          </a:p>
          <a:p>
            <a:r>
              <a:rPr lang="cs-CZ" sz="2000" dirty="0"/>
              <a:t>S finančním navýšením dle doporučení (</a:t>
            </a:r>
            <a:r>
              <a:rPr lang="cs-CZ" sz="2000" dirty="0" err="1"/>
              <a:t>viz.přílohy</a:t>
            </a:r>
            <a:r>
              <a:rPr lang="cs-CZ" sz="2000" dirty="0"/>
              <a:t> vyhl.27)</a:t>
            </a:r>
          </a:p>
          <a:p>
            <a:r>
              <a:rPr lang="cs-CZ" sz="2000" dirty="0"/>
              <a:t>ředitel Š určí ve škole PP – zodpovídá za spolupráci Š a ŠPZ </a:t>
            </a:r>
          </a:p>
          <a:p>
            <a:r>
              <a:rPr lang="cs-CZ" sz="2000" dirty="0"/>
              <a:t>Š poskytne ŠPZ plán pedagogické podpory Ž </a:t>
            </a:r>
          </a:p>
          <a:p>
            <a:r>
              <a:rPr lang="cs-CZ" sz="2000" dirty="0"/>
              <a:t>Z a D ŠPZ do 30 dnů od ukončení posuzování SVP Ž, nejpozději do 3 měsíců od přijetí žádosti (doporučení – předem nutno projednat)</a:t>
            </a:r>
          </a:p>
          <a:p>
            <a:r>
              <a:rPr lang="cs-CZ" sz="2000" dirty="0"/>
              <a:t>doporučení – automatické předání škole   </a:t>
            </a:r>
          </a:p>
          <a:p>
            <a:r>
              <a:rPr lang="cs-CZ" sz="2000" dirty="0"/>
              <a:t> písemný informovaný souhlas </a:t>
            </a:r>
          </a:p>
          <a:p>
            <a:r>
              <a:rPr lang="cs-CZ" sz="2000" dirty="0"/>
              <a:t> popř. individuální vzdělávací plán Ž se SVP (není vždy nutný)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Individuální vzdělávací plán IVP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Příloha č. 2 </a:t>
            </a:r>
            <a:r>
              <a:rPr lang="cs-CZ" sz="2000" dirty="0">
                <a:hlinkClick r:id="rId2" action="ppaction://hlinkfile"/>
              </a:rPr>
              <a:t>vyhlášky č. 27/2016</a:t>
            </a:r>
            <a:endParaRPr lang="cs-CZ" sz="2000" dirty="0"/>
          </a:p>
          <a:p>
            <a:endParaRPr lang="cs-CZ" sz="2000" dirty="0"/>
          </a:p>
          <a:p>
            <a:r>
              <a:rPr lang="cs-CZ" sz="2000" u="sng" dirty="0"/>
              <a:t>Pouze</a:t>
            </a:r>
            <a:r>
              <a:rPr lang="cs-CZ" sz="2000" dirty="0"/>
              <a:t> na základě doporučení ŠPZ</a:t>
            </a:r>
          </a:p>
          <a:p>
            <a:endParaRPr lang="cs-CZ" sz="2000" dirty="0"/>
          </a:p>
          <a:p>
            <a:r>
              <a:rPr lang="cs-CZ" sz="2000" dirty="0"/>
              <a:t>IVP </a:t>
            </a:r>
            <a:r>
              <a:rPr lang="cs-CZ" sz="2000" u="sng" dirty="0"/>
              <a:t>nutné</a:t>
            </a:r>
            <a:r>
              <a:rPr lang="cs-CZ" sz="2000" dirty="0"/>
              <a:t> ve stupni podpory 4.-5., </a:t>
            </a:r>
            <a:r>
              <a:rPr lang="cs-CZ" sz="2000" u="sng" dirty="0"/>
              <a:t>zpravidla doporučené </a:t>
            </a:r>
            <a:r>
              <a:rPr lang="cs-CZ" sz="2000" dirty="0"/>
              <a:t>ve stupni podpory 3., </a:t>
            </a:r>
            <a:r>
              <a:rPr lang="cs-CZ" sz="2000" u="sng" dirty="0"/>
              <a:t>možné</a:t>
            </a:r>
            <a:r>
              <a:rPr lang="cs-CZ" sz="2000" dirty="0"/>
              <a:t> ve stupni podpory 2.</a:t>
            </a:r>
          </a:p>
          <a:p>
            <a:endParaRPr lang="cs-CZ" sz="2000" dirty="0"/>
          </a:p>
          <a:p>
            <a:r>
              <a:rPr lang="cs-CZ" sz="2000" dirty="0"/>
              <a:t>ZZ žáka s doporučením ŠPZ musí písemně požádat o vzdělávání dle IVP</a:t>
            </a:r>
          </a:p>
          <a:p>
            <a:endParaRPr lang="cs-CZ" sz="2000" dirty="0"/>
          </a:p>
          <a:p>
            <a:r>
              <a:rPr lang="cs-CZ" sz="2000" dirty="0"/>
              <a:t>Ředitel školy </a:t>
            </a:r>
            <a:r>
              <a:rPr lang="cs-CZ" sz="2000" u="sng" dirty="0"/>
              <a:t>je povinen </a:t>
            </a:r>
            <a:r>
              <a:rPr lang="cs-CZ" sz="2000" dirty="0"/>
              <a:t>žádosti vyhovět, pokud jsou splněny výše uvedené podmínky</a:t>
            </a:r>
          </a:p>
        </p:txBody>
      </p:sp>
    </p:spTree>
    <p:extLst>
      <p:ext uri="{BB962C8B-B14F-4D97-AF65-F5344CB8AC3E}">
        <p14:creationId xmlns:p14="http://schemas.microsoft.com/office/powerpoint/2010/main" val="321890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Možnosti ŠVP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sz="2000" dirty="0"/>
              <a:t>Zařazení předmětů speciálně pedagogické péče v rámci rozvrhu ročníku do výše dotace disponibilních hodin</a:t>
            </a:r>
          </a:p>
          <a:p>
            <a:endParaRPr lang="cs-CZ" sz="2000" dirty="0"/>
          </a:p>
          <a:p>
            <a:r>
              <a:rPr lang="cs-CZ" sz="2000" dirty="0"/>
              <a:t>Pedagogická intervence vč. práce se třídou</a:t>
            </a:r>
          </a:p>
          <a:p>
            <a:endParaRPr lang="cs-CZ" sz="2000" dirty="0"/>
          </a:p>
          <a:p>
            <a:r>
              <a:rPr lang="cs-CZ" sz="2000" dirty="0"/>
              <a:t>Změna možností v zařazení cizích jazyků u žáků s LMP (PCJ na 1.stupni, DCJ na 2.stupni) – možnost, nikoliv povinnost</a:t>
            </a:r>
          </a:p>
          <a:p>
            <a:endParaRPr lang="cs-CZ" sz="2000" dirty="0"/>
          </a:p>
          <a:p>
            <a:r>
              <a:rPr lang="cs-CZ" sz="2000" dirty="0"/>
              <a:t>Ve výstupech VO doplněna minimální doporučená úroveň pro úpravy očekávaných výstupů v rámci podpůrných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364651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Individualizace na úrovni celé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0000" lnSpcReduction="20000"/>
          </a:bodyPr>
          <a:lstStyle/>
          <a:p>
            <a:r>
              <a:rPr lang="cs-CZ" sz="5600" dirty="0">
                <a:hlinkClick r:id="rId2" action="ppaction://hlinkfile"/>
              </a:rPr>
              <a:t>Standard školy/pracovníka/žáka</a:t>
            </a:r>
            <a:endParaRPr lang="cs-CZ" sz="5600" dirty="0"/>
          </a:p>
          <a:p>
            <a:endParaRPr lang="cs-CZ" sz="5600" dirty="0"/>
          </a:p>
          <a:p>
            <a:r>
              <a:rPr lang="cs-CZ" sz="5600" dirty="0">
                <a:hlinkClick r:id="rId3" action="ppaction://hlinkfile"/>
              </a:rPr>
              <a:t>Kritéria hospitací</a:t>
            </a:r>
            <a:endParaRPr lang="cs-CZ" sz="5600" dirty="0"/>
          </a:p>
          <a:p>
            <a:endParaRPr lang="cs-CZ" sz="5600" dirty="0"/>
          </a:p>
          <a:p>
            <a:r>
              <a:rPr lang="cs-CZ" sz="5600" dirty="0">
                <a:hlinkClick r:id="rId4" action="ppaction://hlinkfile"/>
              </a:rPr>
              <a:t>Ocenění pedagogů</a:t>
            </a:r>
            <a:endParaRPr lang="cs-CZ" sz="5600" dirty="0"/>
          </a:p>
          <a:p>
            <a:endParaRPr lang="cs-CZ" sz="5600" dirty="0"/>
          </a:p>
          <a:p>
            <a:r>
              <a:rPr lang="cs-CZ" sz="5600" dirty="0"/>
              <a:t>Žákovský deník</a:t>
            </a:r>
          </a:p>
          <a:p>
            <a:pPr marL="0" indent="0">
              <a:buNone/>
            </a:pPr>
            <a:endParaRPr lang="cs-CZ" sz="5600" dirty="0">
              <a:hlinkClick r:id="rId5" action="ppaction://hlinkfile"/>
            </a:endParaRPr>
          </a:p>
          <a:p>
            <a:r>
              <a:rPr lang="cs-CZ" sz="5600" dirty="0">
                <a:hlinkClick r:id="rId5" action="ppaction://hlinkfile"/>
              </a:rPr>
              <a:t>Z čeho se skládá známka na vysvědčení</a:t>
            </a:r>
            <a:endParaRPr lang="cs-CZ" sz="5600" dirty="0"/>
          </a:p>
          <a:p>
            <a:endParaRPr lang="cs-CZ" sz="5600" dirty="0"/>
          </a:p>
          <a:p>
            <a:r>
              <a:rPr lang="cs-CZ" sz="5600" dirty="0">
                <a:hlinkClick r:id="rId6" action="ppaction://hlinkfile"/>
              </a:rPr>
              <a:t>Projektové vyučování</a:t>
            </a:r>
            <a:endParaRPr lang="cs-CZ" sz="5600" dirty="0"/>
          </a:p>
          <a:p>
            <a:pPr marL="0" indent="0">
              <a:buNone/>
            </a:pPr>
            <a:endParaRPr lang="cs-CZ" sz="5600" dirty="0"/>
          </a:p>
          <a:p>
            <a:r>
              <a:rPr lang="cs-CZ" sz="5600" dirty="0">
                <a:hlinkClick r:id="rId7" action="ppaction://hlinkfile"/>
              </a:rPr>
              <a:t>Zapojení různých učebních stylů </a:t>
            </a:r>
            <a:r>
              <a:rPr lang="cs-CZ" sz="5600" dirty="0"/>
              <a:t>(sluchový, zrakový, kinestetický)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909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Individualizace na úrovni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4900" dirty="0"/>
          </a:p>
          <a:p>
            <a:r>
              <a:rPr lang="cs-CZ" sz="4900" dirty="0">
                <a:hlinkClick r:id="rId2" action="ppaction://hlinkfile"/>
              </a:rPr>
              <a:t>Profil na 1 stránku a akční plán</a:t>
            </a:r>
            <a:endParaRPr lang="cs-CZ" sz="4900" dirty="0"/>
          </a:p>
          <a:p>
            <a:endParaRPr lang="cs-CZ" sz="4900" dirty="0"/>
          </a:p>
          <a:p>
            <a:r>
              <a:rPr lang="cs-CZ" sz="4900" dirty="0">
                <a:hlinkClick r:id="rId3" action="ppaction://hlinkfile"/>
              </a:rPr>
              <a:t>Zprávy o žácích pátých ročníků pro učitele 2. stupně</a:t>
            </a:r>
            <a:endParaRPr lang="cs-CZ" sz="4900" dirty="0">
              <a:hlinkClick r:id="rId4" action="ppaction://hlinkfile"/>
            </a:endParaRPr>
          </a:p>
          <a:p>
            <a:endParaRPr lang="cs-CZ" sz="4900" dirty="0">
              <a:hlinkClick r:id="rId4" action="ppaction://hlinkfile"/>
            </a:endParaRPr>
          </a:p>
          <a:p>
            <a:r>
              <a:rPr lang="cs-CZ" sz="4900" dirty="0">
                <a:hlinkClick r:id="rId4" action="ppaction://hlinkfile"/>
              </a:rPr>
              <a:t>Kooperativní formy výuky</a:t>
            </a:r>
            <a:endParaRPr lang="cs-CZ" sz="4900" dirty="0"/>
          </a:p>
          <a:p>
            <a:pPr marL="0" indent="0">
              <a:buNone/>
            </a:pPr>
            <a:endParaRPr lang="cs-CZ" sz="4900" dirty="0"/>
          </a:p>
          <a:p>
            <a:r>
              <a:rPr lang="cs-CZ" sz="4900" dirty="0">
                <a:hlinkClick r:id="rId5" action="ppaction://hlinkfile"/>
              </a:rPr>
              <a:t>Didaktické hry</a:t>
            </a:r>
            <a:endParaRPr lang="cs-CZ" sz="4900" dirty="0"/>
          </a:p>
          <a:p>
            <a:endParaRPr lang="cs-CZ" sz="4900" dirty="0"/>
          </a:p>
          <a:p>
            <a:r>
              <a:rPr lang="cs-CZ" sz="4900" dirty="0">
                <a:hlinkClick r:id="rId6" action="ppaction://hlinkfile"/>
              </a:rPr>
              <a:t>Skupinová práce</a:t>
            </a:r>
            <a:endParaRPr lang="cs-CZ" sz="4900" dirty="0"/>
          </a:p>
        </p:txBody>
      </p:sp>
    </p:spTree>
    <p:extLst>
      <p:ext uri="{BB962C8B-B14F-4D97-AF65-F5344CB8AC3E}">
        <p14:creationId xmlns:p14="http://schemas.microsoft.com/office/powerpoint/2010/main" val="1635924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Individualizace na úrovni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/>
              <a:t>Využívání didaktických a kompenzačních pomůcek, komunikačních systémů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>
                <a:hlinkClick r:id="rId2" action="ppaction://hlinkfile"/>
              </a:rPr>
              <a:t>Experiment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>
                <a:hlinkClick r:id="rId3" action="ppaction://hlinkfile"/>
              </a:rPr>
              <a:t>Problémové úlohy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>
                <a:hlinkClick r:id="rId4" action="ppaction://hlinkfile"/>
              </a:rPr>
              <a:t>Didaktické hry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>
                <a:hlinkClick r:id="rId5" action="ppaction://hlinkfile"/>
              </a:rPr>
              <a:t>Individuální práce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>
                <a:hlinkClick r:id="rId6" action="ppaction://hlinkfile"/>
              </a:rPr>
              <a:t>Žákova očekávání v předmětu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>
                <a:hlinkClick r:id="rId7" action="ppaction://hlinkfile"/>
              </a:rPr>
              <a:t>Malá maturita 9. ročníku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>
                <a:hlinkClick r:id="rId8" action="ppaction://hlinkfile"/>
              </a:rPr>
              <a:t>Příloha IVP v předmětech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>
                <a:hlinkClick r:id="rId9" action="ppaction://hlinkfile"/>
              </a:rPr>
              <a:t>Čtvrtletní sebehodnocení žáků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3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Legislativní normy – školské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600" dirty="0">
                <a:hlinkClick r:id="rId2" action="ppaction://hlinkfile"/>
              </a:rPr>
              <a:t>Školský zákon  č. 561/2004 Sb. </a:t>
            </a:r>
            <a:r>
              <a:rPr lang="cs-CZ" sz="3600" dirty="0"/>
              <a:t>ve znění zákona 82/2015</a:t>
            </a:r>
          </a:p>
          <a:p>
            <a:pPr>
              <a:buNone/>
            </a:pPr>
            <a:endParaRPr lang="cs-CZ" sz="3600" dirty="0"/>
          </a:p>
          <a:p>
            <a:pPr>
              <a:buNone/>
            </a:pPr>
            <a:r>
              <a:rPr lang="cs-CZ" sz="3600" dirty="0"/>
              <a:t>Zákon č. 563/2004 o pedagogických pracovnících</a:t>
            </a:r>
          </a:p>
          <a:p>
            <a:pPr>
              <a:buNone/>
            </a:pPr>
            <a:endParaRPr lang="cs-CZ" sz="3600" dirty="0"/>
          </a:p>
          <a:p>
            <a:pPr>
              <a:buNone/>
            </a:pPr>
            <a:r>
              <a:rPr lang="cs-CZ" sz="3600" dirty="0"/>
              <a:t>Nařízení vlády o soustavě oborů</a:t>
            </a:r>
          </a:p>
          <a:p>
            <a:pPr>
              <a:buNone/>
            </a:pPr>
            <a:endParaRPr lang="cs-CZ" sz="3600" dirty="0"/>
          </a:p>
          <a:p>
            <a:pPr>
              <a:buNone/>
            </a:pPr>
            <a:r>
              <a:rPr lang="cs-CZ" sz="3600" dirty="0">
                <a:hlinkClick r:id="rId3" action="ppaction://hlinkfile"/>
              </a:rPr>
              <a:t>Vyhláška č.27/2016 o vzdělávání žáků se speciálními</a:t>
            </a:r>
          </a:p>
          <a:p>
            <a:pPr>
              <a:buNone/>
            </a:pPr>
            <a:r>
              <a:rPr lang="cs-CZ" sz="3600" dirty="0">
                <a:hlinkClick r:id="rId3" action="ppaction://hlinkfile"/>
              </a:rPr>
              <a:t>vzdělávacími potřebami a žáků nadaných </a:t>
            </a: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r>
              <a:rPr lang="cs-CZ" sz="3600" dirty="0">
                <a:hlinkClick r:id="rId4" action="ppaction://hlinkfile"/>
              </a:rPr>
              <a:t>Rámcový vzdělávací program pro základní vzdělávání</a:t>
            </a:r>
            <a:endParaRPr lang="cs-CZ" sz="3600" dirty="0"/>
          </a:p>
          <a:p>
            <a:pPr>
              <a:buNone/>
            </a:pPr>
            <a:endParaRPr lang="cs-CZ" sz="3600" dirty="0"/>
          </a:p>
          <a:p>
            <a:pPr>
              <a:buNone/>
            </a:pPr>
            <a:r>
              <a:rPr lang="cs-CZ" sz="3600" dirty="0"/>
              <a:t>další prováděcí vyhlášky </a:t>
            </a:r>
          </a:p>
          <a:p>
            <a:pPr>
              <a:buNone/>
            </a:pPr>
            <a:r>
              <a:rPr lang="cs-CZ" sz="3600" dirty="0"/>
              <a:t>(„hromadná vyhláška“, vyhláška o činnosti ŠPZ aj.)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1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Praxe běžné základní školy</a:t>
            </a:r>
          </a:p>
        </p:txBody>
      </p:sp>
      <p:pic>
        <p:nvPicPr>
          <p:cNvPr id="4" name="K1OboN-gqP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1177" y="1268760"/>
            <a:ext cx="7808867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8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Legislativní normy – mimoškolské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/>
              <a:t>Zákon o komunikačních systémech neslyšících a hluchoslepých osob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Zákon o sociálně-právní ochraně dětí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Občanský zákoník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Nařízení vlády o katalogu prací ve veřejných službách a správě 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Mezinárodní klasifikace nemocí – 10. revize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Informační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/>
              <a:t>MŠMT – Společné vzdělávání </a:t>
            </a:r>
          </a:p>
          <a:p>
            <a:r>
              <a:rPr lang="cs-CZ" sz="2400" dirty="0">
                <a:hlinkClick r:id="rId2"/>
              </a:rPr>
              <a:t>http://www.msmt.cz/o-webu-msmt/spolecne-vzdelavani</a:t>
            </a:r>
            <a:endParaRPr lang="cs-CZ" sz="2400" dirty="0"/>
          </a:p>
          <a:p>
            <a:endParaRPr lang="cs-CZ" sz="2400" dirty="0"/>
          </a:p>
          <a:p>
            <a:r>
              <a:rPr lang="cs-CZ" sz="2400" b="1" dirty="0"/>
              <a:t>NÚV </a:t>
            </a:r>
            <a:r>
              <a:rPr lang="cs-CZ" sz="2400" dirty="0"/>
              <a:t>		</a:t>
            </a:r>
          </a:p>
          <a:p>
            <a:r>
              <a:rPr lang="cs-CZ" sz="2400" dirty="0">
                <a:hlinkClick r:id="rId3"/>
              </a:rPr>
              <a:t>http://www.nuv.cz/t/in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Metodický portál RVP </a:t>
            </a:r>
          </a:p>
          <a:p>
            <a:r>
              <a:rPr lang="cs-CZ" sz="2400" dirty="0">
                <a:hlinkClick r:id="rId4"/>
              </a:rPr>
              <a:t>http://digifolio.rvp.cz/view/view.php?id=10503</a:t>
            </a:r>
            <a:endParaRPr lang="cs-CZ" sz="2400" dirty="0"/>
          </a:p>
          <a:p>
            <a:r>
              <a:rPr lang="cs-CZ" sz="2400" dirty="0">
                <a:hlinkClick r:id="rId5"/>
              </a:rPr>
              <a:t>http://digifolio.rvp.cz/view/view.php?id=6433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NIDV </a:t>
            </a:r>
            <a:r>
              <a:rPr lang="cs-CZ" sz="2400" dirty="0"/>
              <a:t>	</a:t>
            </a:r>
          </a:p>
          <a:p>
            <a:r>
              <a:rPr lang="cs-CZ" sz="2400" dirty="0">
                <a:hlinkClick r:id="rId6"/>
              </a:rPr>
              <a:t>http://www.nidv.cz/cs/</a:t>
            </a:r>
            <a:endParaRPr lang="cs-CZ" sz="2400" dirty="0"/>
          </a:p>
          <a:p>
            <a:endParaRPr lang="cs-CZ" sz="2400" dirty="0"/>
          </a:p>
          <a:p>
            <a:r>
              <a:rPr lang="cs-CZ" sz="2400" b="1" dirty="0" err="1"/>
              <a:t>Eduin</a:t>
            </a:r>
            <a:r>
              <a:rPr lang="cs-CZ" sz="2400" b="1" dirty="0"/>
              <a:t> </a:t>
            </a:r>
            <a:endParaRPr lang="cs-CZ" sz="2400" dirty="0"/>
          </a:p>
          <a:p>
            <a:r>
              <a:rPr lang="cs-CZ" sz="2400" dirty="0">
                <a:hlinkClick r:id="rId7"/>
              </a:rPr>
              <a:t>http://www.eduin.cz/category/beduin/</a:t>
            </a:r>
            <a:endParaRPr lang="cs-CZ" sz="2400" dirty="0"/>
          </a:p>
          <a:p>
            <a:endParaRPr lang="cs-CZ" sz="2400" dirty="0"/>
          </a:p>
          <a:p>
            <a:r>
              <a:rPr lang="cs-CZ" sz="2400" b="1" dirty="0"/>
              <a:t>ČOSIV </a:t>
            </a:r>
            <a:r>
              <a:rPr lang="cs-CZ" sz="2400" dirty="0"/>
              <a:t>	</a:t>
            </a:r>
          </a:p>
          <a:p>
            <a:r>
              <a:rPr lang="cs-CZ" sz="2400" dirty="0">
                <a:hlinkClick r:id="rId8"/>
              </a:rPr>
              <a:t>http://www.cosiv.cz/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7730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cs-CZ" sz="5400" b="1" dirty="0"/>
              <a:t>Prostor pro dotazy a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/>
              <a:t>Děkuji za pozornost.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Kontakty:</a:t>
            </a:r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jitka.topicova@skola-kvvenkov.cz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3"/>
              </a:rPr>
              <a:t>www.skolaplnapohody.cz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21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Pojmy - dítě, žák a student se speciálními vzdělávacími potřebami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osoba, která k naplnění svých vzdělávacích možností nebo k uplatnění nebo užívání svých práv na rovnoprávném základě s ostatními potřebuje poskytnutí </a:t>
            </a:r>
            <a:r>
              <a:rPr lang="cs-CZ" sz="2000" b="1" dirty="0"/>
              <a:t>podpůrných opatření</a:t>
            </a:r>
          </a:p>
          <a:p>
            <a:pPr marL="0" indent="0" algn="just">
              <a:buNone/>
            </a:pPr>
            <a:endParaRPr lang="cs-CZ" sz="2000" dirty="0"/>
          </a:p>
          <a:p>
            <a:pPr lvl="1"/>
            <a:r>
              <a:rPr lang="cs-CZ" sz="2000" i="1" dirty="0"/>
              <a:t>dítě (MŠ; D), žák (ZŠ, SŠ; Ž), student (VOŠ; S) </a:t>
            </a:r>
          </a:p>
          <a:p>
            <a:pPr lvl="1"/>
            <a:r>
              <a:rPr lang="cs-CZ" sz="2000" i="1" dirty="0"/>
              <a:t>třída (MŠ, ZŠ, SŠ), studijní skupina (VOŠ), oddělení (konzervatoř a jazyková škola s právem státní jazykové zkoušky) </a:t>
            </a:r>
          </a:p>
          <a:p>
            <a:pPr lvl="1"/>
            <a:r>
              <a:rPr lang="cs-CZ" sz="2000" i="1" dirty="0"/>
              <a:t>skupina (např. skupina pro nadané žáky aj.)   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Výstupy činnosti ŠPZ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dirty="0"/>
              <a:t>ZPRÁVA </a:t>
            </a:r>
          </a:p>
          <a:p>
            <a:pPr algn="ctr">
              <a:buNone/>
            </a:pPr>
            <a:r>
              <a:rPr lang="cs-CZ" sz="2000" dirty="0"/>
              <a:t>anamnestické údaje </a:t>
            </a:r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r>
              <a:rPr lang="cs-CZ" sz="2000" dirty="0"/>
              <a:t>zletilému Ž/S</a:t>
            </a:r>
          </a:p>
          <a:p>
            <a:pPr algn="ctr">
              <a:buNone/>
            </a:pPr>
            <a:r>
              <a:rPr lang="cs-CZ" sz="2000" dirty="0"/>
              <a:t>nebo </a:t>
            </a:r>
          </a:p>
          <a:p>
            <a:pPr algn="ctr">
              <a:buNone/>
            </a:pPr>
            <a:r>
              <a:rPr lang="cs-CZ" sz="2000" dirty="0"/>
              <a:t>zákonnému zástupci D/Ž</a:t>
            </a:r>
          </a:p>
          <a:p>
            <a:pPr algn="ctr">
              <a:buNone/>
            </a:pPr>
            <a:r>
              <a:rPr lang="cs-CZ" sz="2000" i="1" dirty="0"/>
              <a:t>(sami </a:t>
            </a:r>
            <a:r>
              <a:rPr lang="cs-CZ" sz="2000" i="1" u="sng" dirty="0"/>
              <a:t>mohou</a:t>
            </a:r>
            <a:r>
              <a:rPr lang="cs-CZ" sz="2000" i="1" dirty="0"/>
              <a:t> poskytnout Š/ŠZ)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dirty="0"/>
              <a:t>DOPORUČENÍ</a:t>
            </a:r>
            <a:r>
              <a:rPr lang="cs-CZ" dirty="0"/>
              <a:t> </a:t>
            </a:r>
          </a:p>
          <a:p>
            <a:pPr algn="ctr">
              <a:buNone/>
            </a:pPr>
            <a:r>
              <a:rPr lang="cs-CZ" sz="2000" dirty="0"/>
              <a:t>závěry vyšetření a doporučená podpůrná opatření 2. – 5. st.   </a:t>
            </a:r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endParaRPr lang="cs-CZ" sz="2000" dirty="0"/>
          </a:p>
          <a:p>
            <a:pPr algn="ctr">
              <a:buNone/>
            </a:pPr>
            <a:r>
              <a:rPr lang="cs-CZ" sz="2000" dirty="0"/>
              <a:t>zletilému Ž/S n. z. z. D/Ž</a:t>
            </a:r>
          </a:p>
          <a:p>
            <a:pPr algn="ctr">
              <a:buNone/>
            </a:pPr>
            <a:r>
              <a:rPr lang="cs-CZ" sz="2000" dirty="0"/>
              <a:t>Š/ŠZ</a:t>
            </a:r>
          </a:p>
          <a:p>
            <a:pPr algn="ctr">
              <a:buNone/>
            </a:pPr>
            <a:r>
              <a:rPr lang="cs-CZ" sz="2000" dirty="0"/>
              <a:t>orgánu veřejné moci </a:t>
            </a:r>
          </a:p>
          <a:p>
            <a:pPr algn="ctr">
              <a:buNone/>
            </a:pPr>
            <a:r>
              <a:rPr lang="cs-CZ" sz="2000" i="1" dirty="0"/>
              <a:t>Platnost 2 roky (resp.1 rok)</a:t>
            </a:r>
          </a:p>
          <a:p>
            <a:pPr algn="ctr">
              <a:buNone/>
            </a:pPr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2315265" y="2661587"/>
            <a:ext cx="32246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6479215" y="2924944"/>
            <a:ext cx="376570" cy="577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Doporučení ŠPZ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32500" lnSpcReduction="20000"/>
          </a:bodyPr>
          <a:lstStyle/>
          <a:p>
            <a:r>
              <a:rPr lang="cs-CZ" sz="5500" dirty="0"/>
              <a:t>Závazný pro ŘŠ, vzor v příloze vyhl.27</a:t>
            </a:r>
          </a:p>
          <a:p>
            <a:endParaRPr lang="cs-CZ" sz="5500" dirty="0"/>
          </a:p>
          <a:p>
            <a:r>
              <a:rPr lang="cs-CZ" sz="5500" dirty="0"/>
              <a:t>Převažující stupeň podpory</a:t>
            </a:r>
          </a:p>
          <a:p>
            <a:endParaRPr lang="cs-CZ" sz="5500" dirty="0"/>
          </a:p>
          <a:p>
            <a:r>
              <a:rPr lang="cs-CZ" sz="5500" dirty="0"/>
              <a:t>Závěry podstatné pro vzdělávání a pobyt Ž ve Š</a:t>
            </a:r>
          </a:p>
          <a:p>
            <a:endParaRPr lang="cs-CZ" sz="5500" dirty="0"/>
          </a:p>
          <a:p>
            <a:r>
              <a:rPr lang="cs-CZ" sz="5500" dirty="0"/>
              <a:t>Vyhodnocení PLPP</a:t>
            </a:r>
          </a:p>
          <a:p>
            <a:endParaRPr lang="cs-CZ" sz="5500" dirty="0"/>
          </a:p>
          <a:p>
            <a:r>
              <a:rPr lang="cs-CZ" sz="5500" dirty="0"/>
              <a:t>Informovaný souhlas ZZ</a:t>
            </a:r>
          </a:p>
          <a:p>
            <a:endParaRPr lang="cs-CZ" sz="5500" dirty="0"/>
          </a:p>
          <a:p>
            <a:r>
              <a:rPr lang="cs-CZ" sz="5500" dirty="0"/>
              <a:t>Podpůrná opatření (</a:t>
            </a:r>
            <a:r>
              <a:rPr lang="cs-CZ" sz="5500" dirty="0" err="1"/>
              <a:t>vč.normované</a:t>
            </a:r>
            <a:r>
              <a:rPr lang="cs-CZ" sz="5500" dirty="0"/>
              <a:t> </a:t>
            </a:r>
            <a:r>
              <a:rPr lang="cs-CZ" sz="5500" dirty="0" err="1"/>
              <a:t>fin.náročnosti</a:t>
            </a:r>
            <a:r>
              <a:rPr lang="cs-CZ" sz="5500" dirty="0"/>
              <a:t> NFN)</a:t>
            </a:r>
          </a:p>
          <a:p>
            <a:pPr lvl="1"/>
            <a:r>
              <a:rPr lang="cs-CZ" sz="5500" dirty="0"/>
              <a:t>Metody a formy</a:t>
            </a:r>
          </a:p>
          <a:p>
            <a:pPr lvl="1"/>
            <a:r>
              <a:rPr lang="cs-CZ" sz="5500" dirty="0"/>
              <a:t>Úprava očekávaných výstupů</a:t>
            </a:r>
          </a:p>
          <a:p>
            <a:pPr lvl="1"/>
            <a:r>
              <a:rPr lang="cs-CZ" sz="5500" dirty="0"/>
              <a:t>Organizace výuky (</a:t>
            </a:r>
            <a:r>
              <a:rPr lang="cs-CZ" sz="5500" dirty="0" err="1"/>
              <a:t>vč.PSPP</a:t>
            </a:r>
            <a:r>
              <a:rPr lang="cs-CZ" sz="5500" dirty="0"/>
              <a:t> a </a:t>
            </a:r>
            <a:r>
              <a:rPr lang="cs-CZ" sz="5500" dirty="0" err="1"/>
              <a:t>pers.podpory</a:t>
            </a:r>
            <a:r>
              <a:rPr lang="cs-CZ" sz="5500" dirty="0"/>
              <a:t>)</a:t>
            </a:r>
          </a:p>
          <a:p>
            <a:pPr lvl="1"/>
            <a:r>
              <a:rPr lang="cs-CZ" sz="5500" dirty="0"/>
              <a:t>Hodnocení Ž</a:t>
            </a:r>
          </a:p>
          <a:p>
            <a:pPr lvl="1"/>
            <a:r>
              <a:rPr lang="cs-CZ" sz="5500" dirty="0"/>
              <a:t>Zařazení Ž do Š/</a:t>
            </a:r>
            <a:r>
              <a:rPr lang="cs-CZ" sz="5500" dirty="0" err="1"/>
              <a:t>tř</a:t>
            </a:r>
            <a:r>
              <a:rPr lang="cs-CZ" sz="5500" dirty="0"/>
              <a:t>/</a:t>
            </a:r>
            <a:r>
              <a:rPr lang="cs-CZ" sz="5500" dirty="0" err="1"/>
              <a:t>odd</a:t>
            </a:r>
            <a:r>
              <a:rPr lang="cs-CZ" sz="5500" dirty="0"/>
              <a:t> dle §16</a:t>
            </a:r>
          </a:p>
          <a:p>
            <a:pPr lvl="1"/>
            <a:r>
              <a:rPr lang="cs-CZ" sz="5500" dirty="0"/>
              <a:t>Pomůcky/učebnice/SW</a:t>
            </a:r>
          </a:p>
          <a:p>
            <a:pPr lvl="1"/>
            <a:r>
              <a:rPr lang="cs-CZ" sz="5500" dirty="0"/>
              <a:t>Prodloužení délky vzdělávání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74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Revize doporučení ŠPZ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do 30 dnů ode dne, kdy byl/y výstup/y činnosti ŠPZ doručeny</a:t>
            </a:r>
          </a:p>
          <a:p>
            <a:pPr lvl="1"/>
            <a:r>
              <a:rPr lang="cs-CZ" sz="2000" dirty="0"/>
              <a:t>zletilý Ž/S </a:t>
            </a:r>
          </a:p>
          <a:p>
            <a:pPr lvl="1"/>
            <a:r>
              <a:rPr lang="cs-CZ" sz="2000" dirty="0"/>
              <a:t>zákonný zástupce D/Ž </a:t>
            </a:r>
          </a:p>
          <a:p>
            <a:pPr lvl="1"/>
            <a:r>
              <a:rPr lang="cs-CZ" sz="2000" dirty="0"/>
              <a:t>škola/školské zařízení </a:t>
            </a:r>
          </a:p>
          <a:p>
            <a:pPr lvl="1"/>
            <a:r>
              <a:rPr lang="cs-CZ" sz="2000" dirty="0"/>
              <a:t>ČŠI </a:t>
            </a:r>
          </a:p>
          <a:p>
            <a:pPr lvl="1"/>
            <a:r>
              <a:rPr lang="cs-CZ" sz="2000" dirty="0"/>
              <a:t>orgán veřejné moci </a:t>
            </a:r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000" dirty="0"/>
              <a:t>právnická osoba zřízená a k revizi pověřená MŠMT (NÚV)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Skupiny dětí, žáků a studentů se SVP 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7158" y="1214421"/>
          <a:ext cx="8229600" cy="5485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9351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Děti, žáci a studenti </a:t>
                      </a:r>
                    </a:p>
                    <a:p>
                      <a:pPr algn="ctr"/>
                      <a:r>
                        <a:rPr lang="cs-CZ" dirty="0"/>
                        <a:t>se speciálními vzdělávacími potřebami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Děti, žáci a studenti </a:t>
                      </a:r>
                    </a:p>
                    <a:p>
                      <a:pPr algn="ctr"/>
                      <a:r>
                        <a:rPr lang="cs-CZ" dirty="0"/>
                        <a:t>podle §</a:t>
                      </a:r>
                      <a:r>
                        <a:rPr lang="cs-CZ" baseline="0" dirty="0"/>
                        <a:t> 16 odst. 9 ŠZ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Děti, žáci a studenti </a:t>
                      </a:r>
                    </a:p>
                    <a:p>
                      <a:pPr algn="ctr"/>
                      <a:r>
                        <a:rPr lang="cs-CZ" dirty="0"/>
                        <a:t>nadaní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390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Podpůrná</a:t>
                      </a:r>
                      <a:r>
                        <a:rPr lang="cs-CZ" baseline="0" dirty="0"/>
                        <a:t> opatření postačují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Podpůrná</a:t>
                      </a:r>
                      <a:r>
                        <a:rPr lang="cs-CZ" baseline="0" dirty="0"/>
                        <a:t> opatření na běžné ZŠ nepostačují </a:t>
                      </a:r>
                      <a:endParaRPr lang="cs-CZ" dirty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Podpůrná</a:t>
                      </a:r>
                      <a:r>
                        <a:rPr lang="cs-CZ" baseline="0" dirty="0"/>
                        <a:t> opatření postačují </a:t>
                      </a:r>
                      <a:endParaRPr lang="cs-CZ" dirty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59767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žáci, kteří potřebují podpůrná opatření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žáci s mentálním, tělesným, zrakovým nebo sluchovým postižením, se závažnými vadami řeči,</a:t>
                      </a:r>
                      <a:r>
                        <a:rPr lang="cs-CZ" baseline="0" dirty="0"/>
                        <a:t> se závažnými vývojovými poruchami učení a chování, se souběžným postižením </a:t>
                      </a:r>
                      <a:br>
                        <a:rPr lang="cs-CZ" baseline="0" dirty="0"/>
                      </a:br>
                      <a:r>
                        <a:rPr lang="cs-CZ" baseline="0" dirty="0"/>
                        <a:t>a s autismem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nadaný žák</a:t>
                      </a:r>
                    </a:p>
                    <a:p>
                      <a:pPr algn="ctr"/>
                      <a:r>
                        <a:rPr lang="cs-CZ" dirty="0"/>
                        <a:t>mimořádně nadaný žák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209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běžné školy </a:t>
                      </a:r>
                    </a:p>
                    <a:p>
                      <a:pPr algn="ctr"/>
                      <a:r>
                        <a:rPr lang="cs-CZ" dirty="0"/>
                        <a:t>(ZŠ běžná</a:t>
                      </a:r>
                    </a:p>
                    <a:p>
                      <a:pPr algn="ctr"/>
                      <a:r>
                        <a:rPr lang="cs-CZ" dirty="0"/>
                        <a:t>RVP ZV)  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ZŠ</a:t>
                      </a:r>
                      <a:r>
                        <a:rPr lang="cs-CZ" baseline="0" dirty="0"/>
                        <a:t>, třídy, oddělení, skupiny podle § 16 odst. 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běžné</a:t>
                      </a:r>
                      <a:r>
                        <a:rPr lang="cs-CZ" baseline="0" dirty="0"/>
                        <a:t> školy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Typy základních škol – od 1. 9. 2016  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29614"/>
              </p:ext>
            </p:extLst>
          </p:nvPr>
        </p:nvGraphicFramePr>
        <p:xfrm>
          <a:off x="357158" y="1137284"/>
          <a:ext cx="8229600" cy="5527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36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Základní</a:t>
                      </a:r>
                      <a:r>
                        <a:rPr lang="cs-CZ" baseline="0" dirty="0"/>
                        <a:t> škola speciální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Základní</a:t>
                      </a:r>
                      <a:r>
                        <a:rPr lang="cs-CZ" baseline="0" dirty="0"/>
                        <a:t> škola běžná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Základní</a:t>
                      </a:r>
                      <a:r>
                        <a:rPr lang="cs-CZ" baseline="0" dirty="0"/>
                        <a:t> škola (</a:t>
                      </a:r>
                      <a:r>
                        <a:rPr lang="cs-CZ" baseline="0" dirty="0" err="1"/>
                        <a:t>resp.třída</a:t>
                      </a:r>
                      <a:r>
                        <a:rPr lang="cs-CZ" baseline="0" dirty="0"/>
                        <a:t>) </a:t>
                      </a:r>
                    </a:p>
                    <a:p>
                      <a:pPr algn="ctr"/>
                      <a:r>
                        <a:rPr lang="cs-CZ" baseline="0" dirty="0"/>
                        <a:t>podle § 16 odst. 9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4192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Vzdělávání</a:t>
                      </a:r>
                      <a:r>
                        <a:rPr lang="cs-CZ" baseline="0" dirty="0"/>
                        <a:t> žáků se středně 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těžkým a těžkým mentálním postižením, žáci postižení více vadami a autismem podle RVP ZŠS 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Vzdělávání žáků podle upraveného RVP ZV,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případně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IVP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Vzdělávající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se doposud podle RVP ZV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s přílohou LMP , a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le i s tělesným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postižením a dalšími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7350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způsob výuky se nemění, žáci budou vzděláváni podle RVP ZŠS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nově budou mít nárok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na personální, organizační a materiální podporu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žáci budou</a:t>
                      </a:r>
                      <a:r>
                        <a:rPr lang="cs-CZ" baseline="0" dirty="0"/>
                        <a:t> vzděláváni podle upraveného RVP ZV, které upravuje nově </a:t>
                      </a:r>
                      <a:br>
                        <a:rPr lang="cs-CZ" baseline="0" dirty="0"/>
                      </a:br>
                      <a:r>
                        <a:rPr lang="cs-CZ" baseline="0" dirty="0"/>
                        <a:t>i vzdělávání žáků s lehkým mentálním postižením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7228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žáci se středně těžkým </a:t>
                      </a:r>
                      <a:br>
                        <a:rPr lang="cs-CZ" dirty="0"/>
                      </a:br>
                      <a:r>
                        <a:rPr lang="cs-CZ" dirty="0"/>
                        <a:t>a těžkým mentálním postižením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všichni žáci bez SPV</a:t>
                      </a:r>
                      <a:br>
                        <a:rPr lang="cs-CZ" dirty="0"/>
                      </a:br>
                      <a:r>
                        <a:rPr lang="cs-CZ" dirty="0"/>
                        <a:t>i žáci se SVP vč.</a:t>
                      </a:r>
                    </a:p>
                    <a:p>
                      <a:pPr algn="ctr"/>
                      <a:r>
                        <a:rPr lang="cs-CZ" dirty="0"/>
                        <a:t>žáků s LMP, kterým postačují podpůrná</a:t>
                      </a:r>
                      <a:r>
                        <a:rPr lang="cs-CZ" baseline="0" dirty="0"/>
                        <a:t> opatření</a:t>
                      </a:r>
                      <a:r>
                        <a:rPr lang="cs-CZ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žáci,</a:t>
                      </a:r>
                      <a:r>
                        <a:rPr lang="cs-CZ" baseline="0" dirty="0"/>
                        <a:t> kteří budou vzděláváni podle § 16 odst. 9, kterým nepostačují podpůrná opatření včetně žáků s LMP („speciální“ škola nebo třída) 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Vzdělávání nadaných dětí, žáků a studentů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§ 17 ŠZ, </a:t>
            </a:r>
            <a:r>
              <a:rPr lang="cs-CZ" dirty="0" err="1"/>
              <a:t>vyhl</a:t>
            </a:r>
            <a:r>
              <a:rPr lang="cs-CZ" dirty="0"/>
              <a:t>. 27</a:t>
            </a:r>
          </a:p>
          <a:p>
            <a:endParaRPr lang="cs-CZ" dirty="0"/>
          </a:p>
          <a:p>
            <a:r>
              <a:rPr lang="cs-CZ" dirty="0"/>
              <a:t>možno rozšířit obsah vzdělávání nebo umožnit účast ve výuce ve vyšším ročníku</a:t>
            </a:r>
          </a:p>
          <a:p>
            <a:endParaRPr lang="cs-CZ" dirty="0"/>
          </a:p>
          <a:p>
            <a:r>
              <a:rPr lang="cs-CZ" dirty="0"/>
              <a:t>možnost vytvářet ve Š skupiny pro nadané Ž </a:t>
            </a:r>
          </a:p>
          <a:p>
            <a:endParaRPr lang="cs-CZ" dirty="0"/>
          </a:p>
          <a:p>
            <a:r>
              <a:rPr lang="cs-CZ" dirty="0"/>
              <a:t>nadaný žák</a:t>
            </a:r>
          </a:p>
          <a:p>
            <a:pPr lvl="1"/>
            <a:r>
              <a:rPr lang="cs-CZ" dirty="0"/>
              <a:t>v kompetenci ŘŠ, </a:t>
            </a:r>
            <a:r>
              <a:rPr lang="cs-CZ" b="1" dirty="0"/>
              <a:t>bez</a:t>
            </a:r>
            <a:r>
              <a:rPr lang="cs-CZ" dirty="0"/>
              <a:t> doporučení ŠPZ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mimořádně nadaný žák </a:t>
            </a:r>
          </a:p>
          <a:p>
            <a:pPr lvl="1"/>
            <a:r>
              <a:rPr lang="cs-CZ" dirty="0"/>
              <a:t>nutné doporučení ŠPZ </a:t>
            </a:r>
          </a:p>
          <a:p>
            <a:pPr lvl="1"/>
            <a:r>
              <a:rPr lang="cs-CZ" dirty="0"/>
              <a:t>IVP mimořádně nadaného Ž </a:t>
            </a:r>
          </a:p>
          <a:p>
            <a:pPr lvl="1"/>
            <a:r>
              <a:rPr lang="cs-CZ" dirty="0"/>
              <a:t>přeřazení mimořádně nadaného Ž do vyššího ročníku </a:t>
            </a:r>
          </a:p>
          <a:p>
            <a:pPr lvl="1"/>
            <a:r>
              <a:rPr lang="cs-CZ" dirty="0"/>
              <a:t>činnost odborníka v příslušném oboru 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1450</TotalTime>
  <Words>1143</Words>
  <Application>Microsoft Office PowerPoint</Application>
  <PresentationFormat>Předvádění na obrazovce (4:3)</PresentationFormat>
  <Paragraphs>270</Paragraphs>
  <Slides>22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Formy individuálních vzdělávacích strategií pro žáky</vt:lpstr>
      <vt:lpstr>Praxe běžné základní školy</vt:lpstr>
      <vt:lpstr>Pojmy - dítě, žák a student se speciálními vzdělávacími potřebami </vt:lpstr>
      <vt:lpstr>Výstupy činnosti ŠPZ </vt:lpstr>
      <vt:lpstr>Doporučení ŠPZ</vt:lpstr>
      <vt:lpstr>Revize doporučení ŠPZ</vt:lpstr>
      <vt:lpstr>Skupiny dětí, žáků a studentů se SVP  </vt:lpstr>
      <vt:lpstr>Typy základních škol – od 1. 9. 2016   </vt:lpstr>
      <vt:lpstr>Vzdělávání nadaných dětí, žáků a studentů</vt:lpstr>
      <vt:lpstr>Podpůrná opatření (PO)</vt:lpstr>
      <vt:lpstr>Podpůrná opatření (PO)  </vt:lpstr>
      <vt:lpstr>Postup školy - PO 1. stupně </vt:lpstr>
      <vt:lpstr>Postup školy - PO 2. – 5. stupně </vt:lpstr>
      <vt:lpstr>Individuální vzdělávací plán IVP</vt:lpstr>
      <vt:lpstr>Možnosti ŠVP</vt:lpstr>
      <vt:lpstr>Individualizace na úrovni celé školy</vt:lpstr>
      <vt:lpstr>Individualizace na úrovni třídy</vt:lpstr>
      <vt:lpstr>Individualizace na úrovni předmětu</vt:lpstr>
      <vt:lpstr>Legislativní normy – školské </vt:lpstr>
      <vt:lpstr>Legislativní normy – mimoškolské</vt:lpstr>
      <vt:lpstr>Informační zdroje</vt:lpstr>
      <vt:lpstr>Prostor pro dotazy a diskusi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společného vzdělávání</dc:title>
  <dc:creator>Josef Rydlo</dc:creator>
  <cp:lastModifiedBy>Iva Cucova</cp:lastModifiedBy>
  <cp:revision>250</cp:revision>
  <dcterms:created xsi:type="dcterms:W3CDTF">2016-02-04T11:57:48Z</dcterms:created>
  <dcterms:modified xsi:type="dcterms:W3CDTF">2016-10-20T07:14:44Z</dcterms:modified>
</cp:coreProperties>
</file>